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3075">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9A4E6"/>
    <a:srgbClr val="F9A291"/>
    <a:srgbClr val="50218F"/>
    <a:srgbClr val="FFFFCC"/>
    <a:srgbClr val="EF1D3B"/>
    <a:srgbClr val="E7E4D5"/>
    <a:srgbClr val="4F2605"/>
    <a:srgbClr val="422004"/>
    <a:srgbClr val="F0E7FD"/>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700" autoAdjust="0"/>
  </p:normalViewPr>
  <p:slideViewPr>
    <p:cSldViewPr>
      <p:cViewPr>
        <p:scale>
          <a:sx n="100" d="100"/>
          <a:sy n="100" d="100"/>
        </p:scale>
        <p:origin x="-1230" y="648"/>
      </p:cViewPr>
      <p:guideLst>
        <p:guide orient="horz" pos="3075"/>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203" cy="497365"/>
          </a:xfrm>
          <a:prstGeom prst="rect">
            <a:avLst/>
          </a:prstGeom>
        </p:spPr>
        <p:txBody>
          <a:bodyPr vert="horz" lIns="91586" tIns="45793" rIns="91586" bIns="4579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406" y="0"/>
            <a:ext cx="2949202" cy="497365"/>
          </a:xfrm>
          <a:prstGeom prst="rect">
            <a:avLst/>
          </a:prstGeom>
        </p:spPr>
        <p:txBody>
          <a:bodyPr vert="horz" lIns="91586" tIns="45793" rIns="91586" bIns="45793" rtlCol="0"/>
          <a:lstStyle>
            <a:lvl1pPr algn="r">
              <a:defRPr sz="1200"/>
            </a:lvl1pPr>
          </a:lstStyle>
          <a:p>
            <a:fld id="{872602AC-8C87-49AB-98CC-DF3087CB0E3D}" type="datetimeFigureOut">
              <a:rPr kumimoji="1" lang="ja-JP" altLang="en-US" smtClean="0"/>
              <a:t>2017/8/14</a:t>
            </a:fld>
            <a:endParaRPr kumimoji="1" lang="ja-JP" altLang="en-US"/>
          </a:p>
        </p:txBody>
      </p:sp>
      <p:sp>
        <p:nvSpPr>
          <p:cNvPr id="4" name="スライド イメージ プレースホルダー 3"/>
          <p:cNvSpPr>
            <a:spLocks noGrp="1" noRot="1" noChangeAspect="1"/>
          </p:cNvSpPr>
          <p:nvPr>
            <p:ph type="sldImg" idx="2"/>
          </p:nvPr>
        </p:nvSpPr>
        <p:spPr>
          <a:xfrm>
            <a:off x="2112963" y="744538"/>
            <a:ext cx="2581275" cy="3729037"/>
          </a:xfrm>
          <a:prstGeom prst="rect">
            <a:avLst/>
          </a:prstGeom>
          <a:noFill/>
          <a:ln w="12700">
            <a:solidFill>
              <a:prstClr val="black"/>
            </a:solidFill>
          </a:ln>
        </p:spPr>
        <p:txBody>
          <a:bodyPr vert="horz" lIns="91586" tIns="45793" rIns="91586" bIns="45793" rtlCol="0" anchor="ctr"/>
          <a:lstStyle/>
          <a:p>
            <a:endParaRPr lang="ja-JP" altLang="en-US"/>
          </a:p>
        </p:txBody>
      </p:sp>
      <p:sp>
        <p:nvSpPr>
          <p:cNvPr id="5" name="ノート プレースホルダー 4"/>
          <p:cNvSpPr>
            <a:spLocks noGrp="1"/>
          </p:cNvSpPr>
          <p:nvPr>
            <p:ph type="body" sz="quarter" idx="3"/>
          </p:nvPr>
        </p:nvSpPr>
        <p:spPr>
          <a:xfrm>
            <a:off x="681198" y="4720987"/>
            <a:ext cx="5444805" cy="4473099"/>
          </a:xfrm>
          <a:prstGeom prst="rect">
            <a:avLst/>
          </a:prstGeom>
        </p:spPr>
        <p:txBody>
          <a:bodyPr vert="horz" lIns="91586" tIns="45793" rIns="91586" bIns="4579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385"/>
            <a:ext cx="2949203" cy="497364"/>
          </a:xfrm>
          <a:prstGeom prst="rect">
            <a:avLst/>
          </a:prstGeom>
        </p:spPr>
        <p:txBody>
          <a:bodyPr vert="horz" lIns="91586" tIns="45793" rIns="91586" bIns="4579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406" y="9440385"/>
            <a:ext cx="2949202" cy="497364"/>
          </a:xfrm>
          <a:prstGeom prst="rect">
            <a:avLst/>
          </a:prstGeom>
        </p:spPr>
        <p:txBody>
          <a:bodyPr vert="horz" lIns="91586" tIns="45793" rIns="91586" bIns="45793" rtlCol="0" anchor="b"/>
          <a:lstStyle>
            <a:lvl1pPr algn="r">
              <a:defRPr sz="1200"/>
            </a:lvl1pPr>
          </a:lstStyle>
          <a:p>
            <a:fld id="{7695F75E-1759-4149-97E3-A94AA970CCAA}" type="slidenum">
              <a:rPr kumimoji="1" lang="ja-JP" altLang="en-US" smtClean="0"/>
              <a:t>‹#›</a:t>
            </a:fld>
            <a:endParaRPr kumimoji="1" lang="ja-JP" altLang="en-US"/>
          </a:p>
        </p:txBody>
      </p:sp>
    </p:spTree>
    <p:extLst>
      <p:ext uri="{BB962C8B-B14F-4D97-AF65-F5344CB8AC3E}">
        <p14:creationId xmlns:p14="http://schemas.microsoft.com/office/powerpoint/2010/main" val="1866469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695F75E-1759-4149-97E3-A94AA970CCAA}" type="slidenum">
              <a:rPr kumimoji="1" lang="ja-JP" altLang="en-US" smtClean="0"/>
              <a:t>1</a:t>
            </a:fld>
            <a:endParaRPr kumimoji="1" lang="ja-JP" altLang="en-US"/>
          </a:p>
        </p:txBody>
      </p:sp>
    </p:spTree>
    <p:extLst>
      <p:ext uri="{BB962C8B-B14F-4D97-AF65-F5344CB8AC3E}">
        <p14:creationId xmlns:p14="http://schemas.microsoft.com/office/powerpoint/2010/main" val="3366562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pPr/>
              <a:t>2017/8/14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1210702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pPr/>
              <a:t>2017/8/14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3298263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7"/>
            <a:ext cx="1157288" cy="1126807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6" y="529697"/>
            <a:ext cx="3357563" cy="1126807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pPr/>
              <a:t>2017/8/14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1185679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pPr/>
              <a:t>2017/8/14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2448995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E7C3B56-9147-42C1-86F7-8AF113B94D43}" type="datetimeFigureOut">
              <a:rPr kumimoji="1" lang="ja-JP" altLang="en-US" smtClean="0"/>
              <a:pPr/>
              <a:t>2017/8/14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1917778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E7C3B56-9147-42C1-86F7-8AF113B94D43}" type="datetimeFigureOut">
              <a:rPr kumimoji="1" lang="ja-JP" altLang="en-US" smtClean="0"/>
              <a:pPr/>
              <a:t>2017/8/14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1317591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E7C3B56-9147-42C1-86F7-8AF113B94D43}" type="datetimeFigureOut">
              <a:rPr kumimoji="1" lang="ja-JP" altLang="en-US" smtClean="0"/>
              <a:pPr/>
              <a:t>2017/8/14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2282377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E7C3B56-9147-42C1-86F7-8AF113B94D43}" type="datetimeFigureOut">
              <a:rPr kumimoji="1" lang="ja-JP" altLang="en-US" smtClean="0"/>
              <a:pPr/>
              <a:t>2017/8/14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3020888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E7C3B56-9147-42C1-86F7-8AF113B94D43}" type="datetimeFigureOut">
              <a:rPr kumimoji="1" lang="ja-JP" altLang="en-US" smtClean="0"/>
              <a:pPr/>
              <a:t>2017/8/14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1234372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E7C3B56-9147-42C1-86F7-8AF113B94D43}" type="datetimeFigureOut">
              <a:rPr kumimoji="1" lang="ja-JP" altLang="en-US" smtClean="0"/>
              <a:pPr/>
              <a:t>2017/8/14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361538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E7C3B56-9147-42C1-86F7-8AF113B94D43}" type="datetimeFigureOut">
              <a:rPr kumimoji="1" lang="ja-JP" altLang="en-US" smtClean="0"/>
              <a:pPr/>
              <a:t>2017/8/14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4064168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9E7C3B56-9147-42C1-86F7-8AF113B94D43}" type="datetimeFigureOut">
              <a:rPr kumimoji="1" lang="ja-JP" altLang="en-US" smtClean="0"/>
              <a:pPr/>
              <a:t>2017/8/14</a:t>
            </a:fld>
            <a:endParaRPr kumimoji="1" lang="ja-JP" altLang="en-US"/>
          </a:p>
        </p:txBody>
      </p:sp>
      <p:sp>
        <p:nvSpPr>
          <p:cNvPr id="5" name="フッター プレースホルダー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ED4BE0AC-4A74-444A-998A-B8A348DED7EE}" type="slidenum">
              <a:rPr kumimoji="1" lang="ja-JP" altLang="en-US" smtClean="0"/>
              <a:pPr/>
              <a:t>‹#›</a:t>
            </a:fld>
            <a:endParaRPr kumimoji="1" lang="ja-JP" altLang="en-US"/>
          </a:p>
        </p:txBody>
      </p:sp>
    </p:spTree>
    <p:extLst>
      <p:ext uri="{BB962C8B-B14F-4D97-AF65-F5344CB8AC3E}">
        <p14:creationId xmlns:p14="http://schemas.microsoft.com/office/powerpoint/2010/main" val="5985749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p:cNvSpPr txBox="1"/>
          <p:nvPr/>
        </p:nvSpPr>
        <p:spPr>
          <a:xfrm>
            <a:off x="395640" y="1712992"/>
            <a:ext cx="4574163" cy="307777"/>
          </a:xfrm>
          <a:prstGeom prst="rect">
            <a:avLst/>
          </a:prstGeom>
          <a:noFill/>
        </p:spPr>
        <p:txBody>
          <a:bodyPr wrap="square" rtlCol="0">
            <a:spAutoFit/>
          </a:bodyPr>
          <a:lstStyle/>
          <a:p>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インターネットは世界中に公開されている</a:t>
            </a:r>
          </a:p>
        </p:txBody>
      </p:sp>
      <p:sp>
        <p:nvSpPr>
          <p:cNvPr id="15" name="テキスト ボックス 14"/>
          <p:cNvSpPr txBox="1"/>
          <p:nvPr/>
        </p:nvSpPr>
        <p:spPr>
          <a:xfrm>
            <a:off x="353515" y="970035"/>
            <a:ext cx="6264696" cy="577081"/>
          </a:xfrm>
          <a:prstGeom prst="rect">
            <a:avLst/>
          </a:prstGeom>
          <a:noFill/>
        </p:spPr>
        <p:txBody>
          <a:bodyPr wrap="square" rtlCol="0">
            <a:spAutoFit/>
          </a:bodyPr>
          <a:lstStyle/>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インターネットには、他のメディアとは異なる特性がいくつかあります。安全にインターネットを使うためには、これらの特性を正しく理解しておく必要があります。今回はそんな中から、「公開されている」「取り消せない」「匿名性がない」という代表的な３つの特性をご紹介したいと思います。</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8" name="テキスト ボックス 47"/>
          <p:cNvSpPr txBox="1"/>
          <p:nvPr/>
        </p:nvSpPr>
        <p:spPr>
          <a:xfrm>
            <a:off x="395639" y="7928882"/>
            <a:ext cx="6222571" cy="577081"/>
          </a:xfrm>
          <a:prstGeom prst="rect">
            <a:avLst/>
          </a:prstGeom>
          <a:noFill/>
        </p:spPr>
        <p:txBody>
          <a:bodyPr wrap="square" rtlCol="0">
            <a:spAutoFit/>
          </a:bodyPr>
          <a:lstStyle/>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「公開されている」「取り消せない」「匿名性がない」という３つの特性を子どもたちに</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正しく</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理解させ、誰から見られてもいいもの、消せなくなってもいいもの、投稿者が自分と</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わかっても</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いいもの以外は投稿しないよう、指導していくことが大切です。</a:t>
            </a:r>
            <a:endParaRPr lang="ja-JP" altLang="en-US" sz="105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3" name="テキスト ボックス 42"/>
          <p:cNvSpPr txBox="1"/>
          <p:nvPr/>
        </p:nvSpPr>
        <p:spPr>
          <a:xfrm>
            <a:off x="395640" y="2072680"/>
            <a:ext cx="6180446" cy="1384995"/>
          </a:xfrm>
          <a:prstGeom prst="rect">
            <a:avLst/>
          </a:prstGeom>
          <a:noFill/>
        </p:spPr>
        <p:txBody>
          <a:bodyPr wrap="square" rtlCol="0">
            <a:spAutoFit/>
          </a:bodyPr>
          <a:lstStyle/>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インターネットは世界中の人が自由に書き込み、見ることができる公共の場です。友達に向けて書き込んでいるつもりでも、その書き込みを知らない人が目にする可能性があります</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無料通話アプリや、自分の許可した人にだけ書き込みを見せる機能が付いた</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SNS</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でなら、自分の書き込み</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を知らない人に見られる</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ことはない、と考えている子どもたちもいるようですが、必ずしもそうとは限りません。書き込みを見ることができる人が内容をもらしてしまったり、やりとりをしていた相手のスマートフォンがウイルス感染してデータが流出して</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しまったりする可能性もあります。</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テキスト ボックス 9"/>
          <p:cNvSpPr txBox="1"/>
          <p:nvPr/>
        </p:nvSpPr>
        <p:spPr>
          <a:xfrm>
            <a:off x="2583022" y="9628716"/>
            <a:ext cx="4695183" cy="215444"/>
          </a:xfrm>
          <a:prstGeom prst="rect">
            <a:avLst/>
          </a:prstGeom>
          <a:noFill/>
        </p:spPr>
        <p:txBody>
          <a:bodyPr wrap="square" rtlCol="0">
            <a:spAutoFit/>
          </a:bodyPr>
          <a:lstStyle/>
          <a:p>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本資料は、埼玉県</a:t>
            </a: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教育委員会の</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委託により、</a:t>
            </a: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PITCREW</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株式会社が作成したものです。</a:t>
            </a:r>
          </a:p>
        </p:txBody>
      </p:sp>
      <p:sp>
        <p:nvSpPr>
          <p:cNvPr id="2" name="テキスト ボックス 1"/>
          <p:cNvSpPr txBox="1"/>
          <p:nvPr/>
        </p:nvSpPr>
        <p:spPr>
          <a:xfrm>
            <a:off x="802151" y="344509"/>
            <a:ext cx="5306656" cy="338554"/>
          </a:xfrm>
          <a:prstGeom prst="rect">
            <a:avLst/>
          </a:prstGeom>
          <a:noFill/>
        </p:spPr>
        <p:txBody>
          <a:bodyPr wrap="square" rtlCol="0">
            <a:spAutoFit/>
          </a:bodyPr>
          <a:lstStyle/>
          <a:p>
            <a:pPr algn="ct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押さえておきたいインターネットの３つの特性</a:t>
            </a:r>
            <a:endParaRPr lang="ja-JP" altLang="en-US"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385614" y="3800872"/>
            <a:ext cx="6139730" cy="307777"/>
          </a:xfrm>
          <a:prstGeom prst="rect">
            <a:avLst/>
          </a:prstGeom>
          <a:noFill/>
        </p:spPr>
        <p:txBody>
          <a:bodyPr wrap="square" rtlCol="0">
            <a:spAutoFit/>
          </a:bodyPr>
          <a:lstStyle/>
          <a:p>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一度投稿したものは取り消せない</a:t>
            </a:r>
          </a:p>
        </p:txBody>
      </p:sp>
      <p:sp>
        <p:nvSpPr>
          <p:cNvPr id="8" name="テキスト ボックス 7"/>
          <p:cNvSpPr txBox="1"/>
          <p:nvPr/>
        </p:nvSpPr>
        <p:spPr>
          <a:xfrm>
            <a:off x="353515" y="4160912"/>
            <a:ext cx="6222571" cy="1384995"/>
          </a:xfrm>
          <a:prstGeom prst="rect">
            <a:avLst/>
          </a:prstGeom>
          <a:noFill/>
        </p:spPr>
        <p:txBody>
          <a:bodyPr wrap="square" rtlCol="0">
            <a:spAutoFit/>
          </a:bodyPr>
          <a:lstStyle/>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インターネットに一度投稿したものは、後から取り消すことができません。もちろん、</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SNS</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などに投稿した記事は自分で削除することができますが、それでは完全に消えたとは言い切れないのです</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私たちがスマートフォンなどでインターネットを見る際、画面に表示されている画像や動画は原本ではありません。インターネット上のデータを手元の機器にコピーして、それを画面に表示させています。つまり、投稿を見た人の分だけ、コピーが作られているのです。そのコピーがどうなるかは、見た人次第です。自分の機器に保存する人もいるでしょうし、なかには、別のサイトに載せてしまう人もいるかもしれません。一度インターネットに投稿したら、それがどうなるかはわからないのです</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テキスト ボックス 8"/>
          <p:cNvSpPr txBox="1"/>
          <p:nvPr/>
        </p:nvSpPr>
        <p:spPr>
          <a:xfrm>
            <a:off x="568682" y="7617296"/>
            <a:ext cx="2644294" cy="307777"/>
          </a:xfrm>
          <a:prstGeom prst="rect">
            <a:avLst/>
          </a:prstGeom>
          <a:noFill/>
        </p:spPr>
        <p:txBody>
          <a:bodyPr wrap="square" rtlCol="0">
            <a:spAutoFit/>
          </a:bodyPr>
          <a:lstStyle/>
          <a:p>
            <a:r>
              <a:rPr kumimoji="1"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まとめ</a:t>
            </a:r>
            <a:endPar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テキスト ボックス 10"/>
          <p:cNvSpPr txBox="1"/>
          <p:nvPr/>
        </p:nvSpPr>
        <p:spPr>
          <a:xfrm>
            <a:off x="483365" y="5869359"/>
            <a:ext cx="4447248" cy="307777"/>
          </a:xfrm>
          <a:prstGeom prst="rect">
            <a:avLst/>
          </a:prstGeom>
          <a:noFill/>
        </p:spPr>
        <p:txBody>
          <a:bodyPr wrap="square" rtlCol="0">
            <a:spAutoFit/>
          </a:bodyPr>
          <a:lstStyle/>
          <a:p>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インターネットに匿名性はない</a:t>
            </a:r>
          </a:p>
        </p:txBody>
      </p:sp>
      <p:sp>
        <p:nvSpPr>
          <p:cNvPr id="13" name="テキスト ボックス 12"/>
          <p:cNvSpPr txBox="1"/>
          <p:nvPr/>
        </p:nvSpPr>
        <p:spPr>
          <a:xfrm>
            <a:off x="371844" y="6249144"/>
            <a:ext cx="6204241" cy="1223412"/>
          </a:xfrm>
          <a:prstGeom prst="rect">
            <a:avLst/>
          </a:prstGeom>
          <a:noFill/>
        </p:spPr>
        <p:txBody>
          <a:bodyPr wrap="square" rtlCol="0">
            <a:spAutoFit/>
          </a:bodyPr>
          <a:lstStyle/>
          <a:p>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インターネットには、匿名で利用できるサービスがたくさんあります。しかし、匿名だからといって、個人が特定されないとは言い切れません。</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例えば、不適切な投稿をして閲覧者の怒りをかってしまったり、面識のない人から一方的に好意を寄せられたりした際、</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SNS</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の過去の投稿などから個人情報を探られてしまうことがあるのです。くわしい個人情報を書いていなかったとしても、写真に写りこんだものや友だちの投稿など、断片的な情報を組み合わせることで個人特定されるケースもあります。</a:t>
            </a: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8675137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16988</TotalTime>
  <Words>48</Words>
  <Application>Microsoft Office PowerPoint</Application>
  <PresentationFormat>A4 210 x 297 mm</PresentationFormat>
  <Paragraphs>18</Paragraphs>
  <Slides>1</Slides>
  <Notes>1</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埼玉県</cp:lastModifiedBy>
  <cp:revision>2</cp:revision>
  <cp:lastPrinted>2017-08-14T02:36:21Z</cp:lastPrinted>
  <dcterms:created xsi:type="dcterms:W3CDTF">2015-03-26T01:59:15Z</dcterms:created>
  <dcterms:modified xsi:type="dcterms:W3CDTF">2017-08-14T03:50:52Z</dcterms:modified>
</cp:coreProperties>
</file>